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99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3A395-3931-49C9-A30B-BAC4FF693943}" type="datetimeFigureOut">
              <a:rPr lang="ru-RU" smtClean="0"/>
              <a:t>31.01.2012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523CC-E563-491C-93A7-FCFB9E2CD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517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189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9299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929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523CC-E563-491C-93A7-FCFB9E2CDC5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08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42" name="Group 46"/>
          <p:cNvGrpSpPr>
            <a:grpSpLocks/>
          </p:cNvGrpSpPr>
          <p:nvPr/>
        </p:nvGrpSpPr>
        <p:grpSpPr bwMode="auto">
          <a:xfrm>
            <a:off x="0" y="4913313"/>
            <a:ext cx="2555875" cy="1944687"/>
            <a:chOff x="0" y="164"/>
            <a:chExt cx="1610" cy="1225"/>
          </a:xfrm>
        </p:grpSpPr>
        <p:sp>
          <p:nvSpPr>
            <p:cNvPr id="4107" name="Rectangle 11"/>
            <p:cNvSpPr>
              <a:spLocks noChangeArrowheads="1"/>
            </p:cNvSpPr>
            <p:nvPr userDrawn="1"/>
          </p:nvSpPr>
          <p:spPr bwMode="auto">
            <a:xfrm>
              <a:off x="930" y="709"/>
              <a:ext cx="680" cy="680"/>
            </a:xfrm>
            <a:prstGeom prst="rect">
              <a:avLst/>
            </a:prstGeom>
            <a:solidFill>
              <a:srgbClr val="990033"/>
            </a:solidFill>
            <a:ln w="9525">
              <a:solidFill>
                <a:srgbClr val="99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" name="Rectangle 10"/>
            <p:cNvSpPr>
              <a:spLocks noChangeArrowheads="1"/>
            </p:cNvSpPr>
            <p:nvPr userDrawn="1"/>
          </p:nvSpPr>
          <p:spPr bwMode="auto">
            <a:xfrm>
              <a:off x="658" y="527"/>
              <a:ext cx="680" cy="680"/>
            </a:xfrm>
            <a:prstGeom prst="rect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" name="Rectangle 9"/>
            <p:cNvSpPr>
              <a:spLocks noChangeArrowheads="1"/>
            </p:cNvSpPr>
            <p:nvPr userDrawn="1"/>
          </p:nvSpPr>
          <p:spPr bwMode="auto">
            <a:xfrm>
              <a:off x="340" y="346"/>
              <a:ext cx="680" cy="680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rgbClr val="A5002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104" name="Picture 8" descr="38053da487b29e5c276dd77def13fbbc22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616"/>
            <a:stretch>
              <a:fillRect/>
            </a:stretch>
          </p:blipFill>
          <p:spPr bwMode="auto">
            <a:xfrm>
              <a:off x="0" y="164"/>
              <a:ext cx="744" cy="6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4067175" y="0"/>
            <a:ext cx="5076825" cy="3789363"/>
          </a:xfrm>
          <a:prstGeom prst="flowChartProcess">
            <a:avLst/>
          </a:prstGeom>
          <a:solidFill>
            <a:srgbClr val="990033"/>
          </a:solidFill>
          <a:ln w="9525">
            <a:solidFill>
              <a:srgbClr val="99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3276600" y="1196975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3492500" y="2060575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3635375" y="2708275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4643438" y="2492375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3" name="AutoShape 17"/>
          <p:cNvSpPr>
            <a:spLocks noChangeArrowheads="1"/>
          </p:cNvSpPr>
          <p:nvPr/>
        </p:nvSpPr>
        <p:spPr bwMode="auto">
          <a:xfrm>
            <a:off x="4427538" y="1989138"/>
            <a:ext cx="1584325" cy="1655762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4" name="AutoShape 18"/>
          <p:cNvSpPr>
            <a:spLocks noChangeArrowheads="1"/>
          </p:cNvSpPr>
          <p:nvPr/>
        </p:nvSpPr>
        <p:spPr bwMode="auto">
          <a:xfrm>
            <a:off x="5292725" y="2781300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4427538" y="1268413"/>
            <a:ext cx="1584325" cy="1655762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6" name="AutoShape 20"/>
          <p:cNvSpPr>
            <a:spLocks noChangeArrowheads="1"/>
          </p:cNvSpPr>
          <p:nvPr/>
        </p:nvSpPr>
        <p:spPr bwMode="auto">
          <a:xfrm>
            <a:off x="6227763" y="2492375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7" name="AutoShape 21"/>
          <p:cNvSpPr>
            <a:spLocks noChangeArrowheads="1"/>
          </p:cNvSpPr>
          <p:nvPr/>
        </p:nvSpPr>
        <p:spPr bwMode="auto">
          <a:xfrm>
            <a:off x="5364163" y="1773238"/>
            <a:ext cx="1584325" cy="1655762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7235825" y="2636838"/>
            <a:ext cx="1584325" cy="1655762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>
            <a:off x="7559675" y="2997200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1" name="AutoShape 25"/>
          <p:cNvSpPr>
            <a:spLocks noChangeArrowheads="1"/>
          </p:cNvSpPr>
          <p:nvPr/>
        </p:nvSpPr>
        <p:spPr bwMode="auto">
          <a:xfrm>
            <a:off x="5867400" y="1989138"/>
            <a:ext cx="1584325" cy="1655762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2" name="AutoShape 26"/>
          <p:cNvSpPr>
            <a:spLocks noChangeArrowheads="1"/>
          </p:cNvSpPr>
          <p:nvPr/>
        </p:nvSpPr>
        <p:spPr bwMode="auto">
          <a:xfrm>
            <a:off x="4356100" y="2924175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3" name="AutoShape 27"/>
          <p:cNvSpPr>
            <a:spLocks noChangeArrowheads="1"/>
          </p:cNvSpPr>
          <p:nvPr/>
        </p:nvSpPr>
        <p:spPr bwMode="auto">
          <a:xfrm>
            <a:off x="3419475" y="2708275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4140200" y="2276475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>
            <a:off x="6011863" y="2924175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6" name="AutoShape 30"/>
          <p:cNvSpPr>
            <a:spLocks noChangeArrowheads="1"/>
          </p:cNvSpPr>
          <p:nvPr/>
        </p:nvSpPr>
        <p:spPr bwMode="auto">
          <a:xfrm>
            <a:off x="3132138" y="476250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7" name="AutoShape 31"/>
          <p:cNvSpPr>
            <a:spLocks noChangeArrowheads="1"/>
          </p:cNvSpPr>
          <p:nvPr/>
        </p:nvSpPr>
        <p:spPr bwMode="auto">
          <a:xfrm>
            <a:off x="3708400" y="908050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8" name="AutoShape 32"/>
          <p:cNvSpPr>
            <a:spLocks noChangeArrowheads="1"/>
          </p:cNvSpPr>
          <p:nvPr/>
        </p:nvSpPr>
        <p:spPr bwMode="auto">
          <a:xfrm>
            <a:off x="4716463" y="2852738"/>
            <a:ext cx="1584325" cy="1655762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9" name="AutoShape 33"/>
          <p:cNvSpPr>
            <a:spLocks noChangeArrowheads="1"/>
          </p:cNvSpPr>
          <p:nvPr/>
        </p:nvSpPr>
        <p:spPr bwMode="auto">
          <a:xfrm>
            <a:off x="3635375" y="1628775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0" name="AutoShape 34"/>
          <p:cNvSpPr>
            <a:spLocks noChangeArrowheads="1"/>
          </p:cNvSpPr>
          <p:nvPr/>
        </p:nvSpPr>
        <p:spPr bwMode="auto">
          <a:xfrm>
            <a:off x="3995738" y="1628775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1" name="AutoShape 35"/>
          <p:cNvSpPr>
            <a:spLocks noChangeArrowheads="1"/>
          </p:cNvSpPr>
          <p:nvPr/>
        </p:nvSpPr>
        <p:spPr bwMode="auto">
          <a:xfrm>
            <a:off x="3276600" y="0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2" name="AutoShape 36"/>
          <p:cNvSpPr>
            <a:spLocks noChangeArrowheads="1"/>
          </p:cNvSpPr>
          <p:nvPr/>
        </p:nvSpPr>
        <p:spPr bwMode="auto">
          <a:xfrm>
            <a:off x="4427538" y="692150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3" name="AutoShape 37"/>
          <p:cNvSpPr>
            <a:spLocks noChangeArrowheads="1"/>
          </p:cNvSpPr>
          <p:nvPr/>
        </p:nvSpPr>
        <p:spPr bwMode="auto">
          <a:xfrm>
            <a:off x="5508625" y="1268413"/>
            <a:ext cx="1584325" cy="1655762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4" name="AutoShape 38"/>
          <p:cNvSpPr>
            <a:spLocks noChangeArrowheads="1"/>
          </p:cNvSpPr>
          <p:nvPr/>
        </p:nvSpPr>
        <p:spPr bwMode="auto">
          <a:xfrm>
            <a:off x="6516688" y="2133600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3779838" y="333375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5076825" y="2133600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7" name="AutoShape 41"/>
          <p:cNvSpPr>
            <a:spLocks noChangeArrowheads="1"/>
          </p:cNvSpPr>
          <p:nvPr/>
        </p:nvSpPr>
        <p:spPr bwMode="auto">
          <a:xfrm>
            <a:off x="4787900" y="1700213"/>
            <a:ext cx="1584325" cy="1655762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8" name="AutoShape 42"/>
          <p:cNvSpPr>
            <a:spLocks noChangeArrowheads="1"/>
          </p:cNvSpPr>
          <p:nvPr/>
        </p:nvSpPr>
        <p:spPr bwMode="auto">
          <a:xfrm>
            <a:off x="5580063" y="2565400"/>
            <a:ext cx="1584325" cy="1655763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39" name="AutoShape 43"/>
          <p:cNvSpPr>
            <a:spLocks noChangeArrowheads="1"/>
          </p:cNvSpPr>
          <p:nvPr/>
        </p:nvSpPr>
        <p:spPr bwMode="auto">
          <a:xfrm>
            <a:off x="6659563" y="2852738"/>
            <a:ext cx="1584325" cy="1655762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40" name="AutoShape 44"/>
          <p:cNvSpPr>
            <a:spLocks noChangeArrowheads="1"/>
          </p:cNvSpPr>
          <p:nvPr/>
        </p:nvSpPr>
        <p:spPr bwMode="auto">
          <a:xfrm>
            <a:off x="3995738" y="1125538"/>
            <a:ext cx="1584325" cy="1655762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41" name="AutoShape 45"/>
          <p:cNvSpPr>
            <a:spLocks noChangeArrowheads="1"/>
          </p:cNvSpPr>
          <p:nvPr/>
        </p:nvSpPr>
        <p:spPr bwMode="auto">
          <a:xfrm>
            <a:off x="4716463" y="1700213"/>
            <a:ext cx="1584325" cy="1655762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E54133-32FB-4FAC-9C57-86C8D93C98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108C4C-6EC3-4892-B5A9-111FA93601B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985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9413" y="274638"/>
            <a:ext cx="209073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1981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212D8-FB6E-49A3-83D2-FEC5A934A4D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443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224F5-2DA5-4557-9EB8-B52856EDC61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83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8A744-2147-489D-8114-5135DA0F973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53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052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4875" y="1600200"/>
            <a:ext cx="41052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C0374-2D6C-4E11-BF95-2875108615E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44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6C066-FFA8-4758-A98E-25838367454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437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9EFED-3CB2-4803-8DD1-7F35A410A02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542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A58D0-3D56-4CF4-AA75-85AC4E155B1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457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4AF71-292A-41DD-9D55-AE521BF2D1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47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9F674F-7297-42C7-B309-448F7C4749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84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116013" y="260350"/>
            <a:ext cx="8027987" cy="1073150"/>
          </a:xfrm>
          <a:prstGeom prst="rect">
            <a:avLst/>
          </a:prstGeom>
          <a:solidFill>
            <a:srgbClr val="FFFFFF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274638"/>
            <a:ext cx="756126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36295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8655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721B29-6F21-4443-9A96-09A9362EA405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1031" name="Picture 7" descr="38053da487b29e5c276dd77def13fbbc22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16"/>
          <a:stretch>
            <a:fillRect/>
          </a:stretch>
        </p:blipFill>
        <p:spPr bwMode="auto">
          <a:xfrm>
            <a:off x="0" y="260350"/>
            <a:ext cx="1181100" cy="108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Коммуникативные технологии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и средства коммуникации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Вербальная и невербальная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dirty="0"/>
              <a:t>Невербальные средства коммуникации </a:t>
            </a:r>
            <a:r>
              <a:rPr lang="ru-RU" sz="2400" dirty="0"/>
              <a:t>делятся на две группы:</a:t>
            </a:r>
          </a:p>
          <a:p>
            <a:r>
              <a:rPr lang="ru-RU" sz="2400" dirty="0"/>
              <a:t>первичные языки (система жестов, пантомима, мимика</a:t>
            </a:r>
            <a:r>
              <a:rPr lang="ru-RU" sz="2400" dirty="0" smtClean="0"/>
              <a:t>);</a:t>
            </a:r>
          </a:p>
          <a:p>
            <a:r>
              <a:rPr lang="ru-RU" sz="2400" dirty="0" smtClean="0"/>
              <a:t>вторичные языки (</a:t>
            </a:r>
            <a:r>
              <a:rPr lang="ru-RU" sz="2400" dirty="0"/>
              <a:t>азбука Морзе, музыкальная нотация, языки программирования).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2054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Вербальная и невербальная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b="1" dirty="0"/>
              <a:t>Дополнение </a:t>
            </a:r>
            <a:r>
              <a:rPr lang="ru-RU" sz="2400" dirty="0" smtClean="0"/>
              <a:t>- невербальные </a:t>
            </a:r>
            <a:r>
              <a:rPr lang="ru-RU" sz="2400" dirty="0"/>
              <a:t>сообщения делают речь более выразительной, уточняют </a:t>
            </a:r>
            <a:r>
              <a:rPr lang="ru-RU" sz="2400" dirty="0" smtClean="0"/>
              <a:t>и проясняют </a:t>
            </a:r>
            <a:r>
              <a:rPr lang="ru-RU" sz="2400" dirty="0"/>
              <a:t>ее содержание. </a:t>
            </a:r>
            <a:endParaRPr lang="ru-RU" sz="2400" dirty="0" smtClean="0"/>
          </a:p>
          <a:p>
            <a:pPr algn="just"/>
            <a:r>
              <a:rPr lang="ru-RU" sz="2400" b="1" dirty="0" smtClean="0"/>
              <a:t>Опровержение </a:t>
            </a:r>
            <a:r>
              <a:rPr lang="ru-RU" sz="2400" dirty="0" smtClean="0"/>
              <a:t>– невербальное сообщение </a:t>
            </a:r>
            <a:r>
              <a:rPr lang="ru-RU" sz="2400" dirty="0"/>
              <a:t>противоречит вербальному. </a:t>
            </a:r>
            <a:endParaRPr lang="ru-RU" sz="2400" dirty="0" smtClean="0"/>
          </a:p>
          <a:p>
            <a:pPr algn="just"/>
            <a:r>
              <a:rPr lang="ru-RU" sz="2400" b="1" dirty="0" smtClean="0"/>
              <a:t>Замещение </a:t>
            </a:r>
            <a:r>
              <a:rPr lang="ru-RU" sz="2400" dirty="0" smtClean="0"/>
              <a:t>– использование невербального </a:t>
            </a:r>
            <a:r>
              <a:rPr lang="ru-RU" sz="2400" dirty="0"/>
              <a:t>сообщения вместо вербального. </a:t>
            </a:r>
            <a:endParaRPr lang="ru-RU" sz="2400" dirty="0" smtClean="0"/>
          </a:p>
          <a:p>
            <a:pPr algn="just"/>
            <a:r>
              <a:rPr lang="ru-RU" sz="2400" b="1" dirty="0" smtClean="0"/>
              <a:t>Регулирование </a:t>
            </a:r>
            <a:r>
              <a:rPr lang="ru-RU" sz="2400" dirty="0" smtClean="0"/>
              <a:t>- использование </a:t>
            </a:r>
            <a:r>
              <a:rPr lang="ru-RU" sz="2400" dirty="0"/>
              <a:t>невербальных знаков для координации взаимодействия </a:t>
            </a:r>
            <a:r>
              <a:rPr lang="ru-RU" sz="2400" dirty="0" smtClean="0"/>
              <a:t>между людьми</a:t>
            </a:r>
            <a:r>
              <a:rPr lang="ru-RU" sz="2400" dirty="0"/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6512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Вербальная и невербальная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Большинство </a:t>
            </a:r>
            <a:r>
              <a:rPr lang="ru-RU" sz="2400" b="1" dirty="0"/>
              <a:t>жестов </a:t>
            </a:r>
            <a:r>
              <a:rPr lang="ru-RU" sz="2400" dirty="0"/>
              <a:t>являются приобретенными, и значение </a:t>
            </a:r>
            <a:r>
              <a:rPr lang="ru-RU" sz="2400" dirty="0" smtClean="0"/>
              <a:t>многих движений </a:t>
            </a:r>
            <a:r>
              <a:rPr lang="ru-RU" sz="2400" dirty="0"/>
              <a:t>и жестов культурно обусловлено. Жестам всегда присуща, </a:t>
            </a:r>
            <a:r>
              <a:rPr lang="ru-RU" sz="2400" dirty="0" smtClean="0"/>
              <a:t>во-первых</a:t>
            </a:r>
            <a:r>
              <a:rPr lang="ru-RU" sz="2400" dirty="0"/>
              <a:t>, вариативность, обусловленная индивидуальными </a:t>
            </a:r>
            <a:r>
              <a:rPr lang="ru-RU" sz="2400" dirty="0" smtClean="0"/>
              <a:t>особенностями человека</a:t>
            </a:r>
            <a:r>
              <a:rPr lang="ru-RU" sz="2400" dirty="0"/>
              <a:t>; во-вторых, многофункциональность.</a:t>
            </a:r>
          </a:p>
          <a:p>
            <a:r>
              <a:rPr lang="ru-RU" sz="2400" b="1" dirty="0"/>
              <a:t>Мимика - </a:t>
            </a:r>
            <a:r>
              <a:rPr lang="ru-RU" sz="2400" dirty="0"/>
              <a:t>координированные движения мышц лица, </a:t>
            </a:r>
            <a:r>
              <a:rPr lang="ru-RU" sz="2400" dirty="0" smtClean="0"/>
              <a:t>отражающие состояние</a:t>
            </a:r>
            <a:r>
              <a:rPr lang="ru-RU" sz="2400" dirty="0"/>
              <a:t>, чувства, эмоции. Мимический признак — единица </a:t>
            </a:r>
            <a:r>
              <a:rPr lang="ru-RU" sz="2400" dirty="0" smtClean="0"/>
              <a:t>анализа лицевого </a:t>
            </a:r>
            <a:r>
              <a:rPr lang="ru-RU" sz="2400" dirty="0"/>
              <a:t>выражения.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2633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Вербальная и невербальная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b="1" dirty="0"/>
              <a:t>Поза </a:t>
            </a:r>
            <a:r>
              <a:rPr lang="ru-RU" sz="2400" dirty="0"/>
              <a:t>- определенное положение частей тела человека: головы, туловища</a:t>
            </a:r>
            <a:r>
              <a:rPr lang="ru-RU" sz="2400" dirty="0" smtClean="0"/>
              <a:t>, рук</a:t>
            </a:r>
            <a:r>
              <a:rPr lang="ru-RU" sz="2400" dirty="0"/>
              <a:t>, ног, а также движения, которые изменяют это положение или влияют </a:t>
            </a:r>
            <a:r>
              <a:rPr lang="ru-RU" sz="2400" dirty="0" smtClean="0"/>
              <a:t>на него</a:t>
            </a:r>
            <a:r>
              <a:rPr lang="ru-RU" sz="2400" dirty="0"/>
              <a:t>. Позы </a:t>
            </a:r>
            <a:r>
              <a:rPr lang="ru-RU" sz="2400" dirty="0" err="1"/>
              <a:t>коммуникантов</a:t>
            </a:r>
            <a:r>
              <a:rPr lang="ru-RU" sz="2400" dirty="0"/>
              <a:t> разделяются на несогласованные </a:t>
            </a:r>
            <a:r>
              <a:rPr lang="ru-RU" sz="2400" dirty="0" smtClean="0"/>
              <a:t>и согласованные.</a:t>
            </a:r>
            <a:endParaRPr lang="ru-RU" sz="2400" dirty="0"/>
          </a:p>
          <a:p>
            <a:pPr algn="just"/>
            <a:r>
              <a:rPr lang="ru-RU" sz="2400" b="1" dirty="0"/>
              <a:t>Звуковое оформление речи</a:t>
            </a:r>
            <a:r>
              <a:rPr lang="ru-RU" sz="2400" dirty="0"/>
              <a:t>: громкость, темп, ритм и высота звука </a:t>
            </a:r>
            <a:r>
              <a:rPr lang="ru-RU" sz="2400" dirty="0" smtClean="0"/>
              <a:t>и атипические </a:t>
            </a:r>
            <a:r>
              <a:rPr lang="ru-RU" sz="2400" dirty="0"/>
              <a:t>индивидуальные особенности произношения - речевые паузы</a:t>
            </a:r>
            <a:r>
              <a:rPr lang="ru-RU" sz="2400" dirty="0" smtClean="0"/>
              <a:t>, смех</a:t>
            </a:r>
            <a:r>
              <a:rPr lang="ru-RU" sz="2400" dirty="0"/>
              <a:t>, покашливание, вздохи, плач, заикание и т. п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b="1" dirty="0"/>
              <a:t>Использование материальных предметов, имеющих </a:t>
            </a:r>
            <a:r>
              <a:rPr lang="ru-RU" sz="2400" b="1" dirty="0" smtClean="0"/>
              <a:t>символическое значение</a:t>
            </a:r>
            <a:r>
              <a:rPr lang="ru-RU" sz="2400" b="1" dirty="0"/>
              <a:t>. </a:t>
            </a:r>
            <a:r>
              <a:rPr lang="ru-RU" sz="2400" dirty="0"/>
              <a:t>Одежда и внешний </a:t>
            </a:r>
            <a:r>
              <a:rPr lang="ru-RU" sz="2400" dirty="0" smtClean="0"/>
              <a:t>вид.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5359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Вербальная и невербальная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b="1" dirty="0" err="1"/>
              <a:t>Проксемика</a:t>
            </a:r>
            <a:r>
              <a:rPr lang="ru-RU" sz="2400" b="1" dirty="0"/>
              <a:t> - </a:t>
            </a:r>
            <a:r>
              <a:rPr lang="ru-RU" sz="2400" dirty="0"/>
              <a:t>способ использования пространства. </a:t>
            </a:r>
            <a:r>
              <a:rPr lang="ru-RU" sz="2400" dirty="0" smtClean="0"/>
              <a:t>Существуют различные </a:t>
            </a:r>
            <a:r>
              <a:rPr lang="ru-RU" sz="2400" dirty="0"/>
              <a:t>пространственные зоны коммуникации: </a:t>
            </a:r>
            <a:endParaRPr lang="ru-RU" sz="2400" dirty="0" smtClean="0"/>
          </a:p>
          <a:p>
            <a:pPr lvl="1" algn="just"/>
            <a:r>
              <a:rPr lang="ru-RU" sz="2400" dirty="0" smtClean="0"/>
              <a:t>Интимная </a:t>
            </a:r>
            <a:r>
              <a:rPr lang="ru-RU" sz="2400" dirty="0"/>
              <a:t>зона (</a:t>
            </a:r>
            <a:r>
              <a:rPr lang="ru-RU" sz="2400" dirty="0" smtClean="0"/>
              <a:t>15-45 см</a:t>
            </a:r>
            <a:r>
              <a:rPr lang="ru-RU" sz="2400" dirty="0"/>
              <a:t>) – допускаются только самые близкие люди. В каждой культуре </a:t>
            </a:r>
            <a:r>
              <a:rPr lang="ru-RU" sz="2400" dirty="0" smtClean="0"/>
              <a:t>свой размер </a:t>
            </a:r>
            <a:r>
              <a:rPr lang="ru-RU" sz="2400" dirty="0"/>
              <a:t>интимной зоны. </a:t>
            </a:r>
            <a:endParaRPr lang="ru-RU" sz="2400" dirty="0" smtClean="0"/>
          </a:p>
          <a:p>
            <a:pPr lvl="1" algn="just"/>
            <a:r>
              <a:rPr lang="ru-RU" sz="2400" dirty="0" smtClean="0"/>
              <a:t>Личная </a:t>
            </a:r>
            <a:r>
              <a:rPr lang="ru-RU" sz="2400" dirty="0"/>
              <a:t>зона (45-120 см) – общение </a:t>
            </a:r>
            <a:r>
              <a:rPr lang="ru-RU" sz="2400" dirty="0" smtClean="0"/>
              <a:t>деловых партнеров</a:t>
            </a:r>
            <a:r>
              <a:rPr lang="ru-RU" sz="2400" dirty="0"/>
              <a:t>. </a:t>
            </a:r>
            <a:endParaRPr lang="ru-RU" sz="2400" dirty="0" smtClean="0"/>
          </a:p>
          <a:p>
            <a:pPr lvl="1" algn="just"/>
            <a:r>
              <a:rPr lang="ru-RU" sz="2400" dirty="0" smtClean="0"/>
              <a:t>Социальная </a:t>
            </a:r>
            <a:r>
              <a:rPr lang="ru-RU" sz="2400" dirty="0"/>
              <a:t>зона (120-350 см) – общение в малой группе (</a:t>
            </a:r>
            <a:r>
              <a:rPr lang="ru-RU" sz="2400" dirty="0" smtClean="0"/>
              <a:t>10-15 чел</a:t>
            </a:r>
            <a:r>
              <a:rPr lang="ru-RU" sz="2400" dirty="0"/>
              <a:t>.). </a:t>
            </a:r>
            <a:endParaRPr lang="ru-RU" sz="2400" dirty="0" smtClean="0"/>
          </a:p>
          <a:p>
            <a:pPr lvl="1" algn="just"/>
            <a:r>
              <a:rPr lang="ru-RU" sz="2400" dirty="0" smtClean="0"/>
              <a:t>Публичная </a:t>
            </a:r>
            <a:r>
              <a:rPr lang="ru-RU" sz="2400" dirty="0"/>
              <a:t>зона (от 350 см) – общение с большой группой людей</a:t>
            </a:r>
            <a:r>
              <a:rPr lang="ru-RU" sz="2400" dirty="0" smtClean="0"/>
              <a:t>, массовой </a:t>
            </a:r>
            <a:r>
              <a:rPr lang="ru-RU" sz="2400" dirty="0"/>
              <a:t>аудиторией.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2089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Вербальная и невербальная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b="1" dirty="0" err="1"/>
              <a:t>Проксемика</a:t>
            </a:r>
            <a:r>
              <a:rPr lang="ru-RU" sz="2400" b="1" dirty="0"/>
              <a:t> - </a:t>
            </a:r>
            <a:r>
              <a:rPr lang="ru-RU" sz="2400" dirty="0"/>
              <a:t>способ использования пространства. </a:t>
            </a:r>
            <a:r>
              <a:rPr lang="ru-RU" sz="2400" dirty="0" smtClean="0"/>
              <a:t>Существуют различные </a:t>
            </a:r>
            <a:r>
              <a:rPr lang="ru-RU" sz="2400" dirty="0"/>
              <a:t>пространственные зоны коммуникации: </a:t>
            </a:r>
            <a:endParaRPr lang="ru-RU" sz="2400" dirty="0" smtClean="0"/>
          </a:p>
          <a:p>
            <a:pPr lvl="1" algn="just"/>
            <a:r>
              <a:rPr lang="ru-RU" sz="2400" dirty="0" smtClean="0"/>
              <a:t>Интимная </a:t>
            </a:r>
            <a:r>
              <a:rPr lang="ru-RU" sz="2400" dirty="0"/>
              <a:t>зона (</a:t>
            </a:r>
            <a:r>
              <a:rPr lang="ru-RU" sz="2400" dirty="0" smtClean="0"/>
              <a:t>15-45 см</a:t>
            </a:r>
            <a:r>
              <a:rPr lang="ru-RU" sz="2400" dirty="0"/>
              <a:t>) – допускаются только самые близкие люди. В каждой культуре </a:t>
            </a:r>
            <a:r>
              <a:rPr lang="ru-RU" sz="2400" dirty="0" smtClean="0"/>
              <a:t>свой размер </a:t>
            </a:r>
            <a:r>
              <a:rPr lang="ru-RU" sz="2400" dirty="0"/>
              <a:t>интимной зоны. </a:t>
            </a:r>
            <a:endParaRPr lang="ru-RU" sz="2400" dirty="0" smtClean="0"/>
          </a:p>
          <a:p>
            <a:pPr lvl="1" algn="just"/>
            <a:r>
              <a:rPr lang="ru-RU" sz="2400" dirty="0" smtClean="0"/>
              <a:t>Личная </a:t>
            </a:r>
            <a:r>
              <a:rPr lang="ru-RU" sz="2400" dirty="0"/>
              <a:t>зона (45-120 см) – общение </a:t>
            </a:r>
            <a:r>
              <a:rPr lang="ru-RU" sz="2400" dirty="0" smtClean="0"/>
              <a:t>деловых партнеров</a:t>
            </a:r>
            <a:r>
              <a:rPr lang="ru-RU" sz="2400" dirty="0"/>
              <a:t>. </a:t>
            </a:r>
            <a:endParaRPr lang="ru-RU" sz="2400" dirty="0" smtClean="0"/>
          </a:p>
          <a:p>
            <a:pPr lvl="1" algn="just"/>
            <a:r>
              <a:rPr lang="ru-RU" sz="2400" dirty="0" smtClean="0"/>
              <a:t>Социальная </a:t>
            </a:r>
            <a:r>
              <a:rPr lang="ru-RU" sz="2400" dirty="0"/>
              <a:t>зона (120-350 см) – общение в малой группе (</a:t>
            </a:r>
            <a:r>
              <a:rPr lang="ru-RU" sz="2400" dirty="0" smtClean="0"/>
              <a:t>10-15 чел</a:t>
            </a:r>
            <a:r>
              <a:rPr lang="ru-RU" sz="2400" dirty="0"/>
              <a:t>.). </a:t>
            </a:r>
            <a:endParaRPr lang="ru-RU" sz="2400" dirty="0" smtClean="0"/>
          </a:p>
          <a:p>
            <a:pPr lvl="1" algn="just"/>
            <a:r>
              <a:rPr lang="ru-RU" sz="2400" dirty="0" smtClean="0"/>
              <a:t>Публичная </a:t>
            </a:r>
            <a:r>
              <a:rPr lang="ru-RU" sz="2400" dirty="0"/>
              <a:t>зона (от 350 см) – общение с большой группой людей</a:t>
            </a:r>
            <a:r>
              <a:rPr lang="ru-RU" sz="2400" dirty="0" smtClean="0"/>
              <a:t>, массовой </a:t>
            </a:r>
            <a:r>
              <a:rPr lang="ru-RU" sz="2400" dirty="0"/>
              <a:t>аудиторией.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8709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Устная и письменная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Устная коммуникация </a:t>
            </a:r>
            <a:r>
              <a:rPr lang="ru-RU" sz="2800" dirty="0"/>
              <a:t>отражает взаимообусловленные речевые </a:t>
            </a:r>
            <a:r>
              <a:rPr lang="ru-RU" sz="2800" dirty="0" smtClean="0"/>
              <a:t>сообщения говорящего </a:t>
            </a:r>
            <a:r>
              <a:rPr lang="ru-RU" sz="2800" dirty="0"/>
              <a:t>и слушающего. </a:t>
            </a:r>
            <a:r>
              <a:rPr lang="ru-RU" sz="2800" dirty="0" smtClean="0"/>
              <a:t>Она характеризуется </a:t>
            </a:r>
            <a:r>
              <a:rPr lang="ru-RU" sz="2800" dirty="0"/>
              <a:t>довольно </a:t>
            </a:r>
            <a:r>
              <a:rPr lang="ru-RU" sz="2800" dirty="0" smtClean="0"/>
              <a:t>слабой подготовленностью</a:t>
            </a:r>
            <a:r>
              <a:rPr lang="ru-RU" sz="2800" dirty="0"/>
              <a:t>, необратимостью, связью с конкретным временем </a:t>
            </a:r>
            <a:r>
              <a:rPr lang="ru-RU" sz="2800" dirty="0" smtClean="0"/>
              <a:t>и условиями </a:t>
            </a:r>
            <a:r>
              <a:rPr lang="ru-RU" sz="2800" dirty="0"/>
              <a:t>протекания, автоматизмом в употреблении речевых (</a:t>
            </a:r>
            <a:r>
              <a:rPr lang="ru-RU" sz="2800" dirty="0" smtClean="0"/>
              <a:t>языковых)средств </a:t>
            </a:r>
            <a:r>
              <a:rPr lang="ru-RU" sz="2800" dirty="0"/>
              <a:t>и способов изложения информации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99506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Устная и письменная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Письменная </a:t>
            </a:r>
            <a:r>
              <a:rPr lang="ru-RU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коммуникация</a:t>
            </a:r>
            <a:r>
              <a:rPr lang="ru-RU" sz="2800" dirty="0"/>
              <a:t>, имея некоторые сходные черты с устной</a:t>
            </a:r>
            <a:r>
              <a:rPr lang="ru-RU" sz="2800" dirty="0" smtClean="0"/>
              <a:t>, отличается </a:t>
            </a:r>
            <a:r>
              <a:rPr lang="ru-RU" sz="2800" dirty="0"/>
              <a:t>большей подготовленностью, независимостью от времени </a:t>
            </a:r>
            <a:r>
              <a:rPr lang="ru-RU" sz="2800" dirty="0" smtClean="0"/>
              <a:t>и условий </a:t>
            </a:r>
            <a:r>
              <a:rPr lang="ru-RU" sz="2800" dirty="0"/>
              <a:t>протекания, употреблением более развернутых, </a:t>
            </a:r>
            <a:r>
              <a:rPr lang="ru-RU" sz="2800" dirty="0" smtClean="0"/>
              <a:t>литературно оформленных </a:t>
            </a:r>
            <a:r>
              <a:rPr lang="ru-RU" sz="2800" dirty="0"/>
              <a:t>речевых оборотов. Признаками письменной речи являются </a:t>
            </a:r>
            <a:r>
              <a:rPr lang="ru-RU" sz="2800" dirty="0" smtClean="0"/>
              <a:t>ее логичность</a:t>
            </a:r>
            <a:r>
              <a:rPr lang="ru-RU" sz="2800" dirty="0"/>
              <a:t>, развернутость, избыточность, нормативность, </a:t>
            </a:r>
            <a:r>
              <a:rPr lang="ru-RU" sz="2800" dirty="0" smtClean="0"/>
              <a:t>стилистическая соотнесенность </a:t>
            </a:r>
            <a:r>
              <a:rPr lang="ru-RU" sz="2800" dirty="0"/>
              <a:t>и т.д.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78959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Понятие и типология </a:t>
            </a:r>
            <a:r>
              <a:rPr lang="ru-RU" dirty="0" smtClean="0"/>
              <a:t>знаков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600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Семиотика </a:t>
            </a:r>
            <a:r>
              <a:rPr lang="ru-RU" sz="2600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</a:t>
            </a:r>
            <a:r>
              <a:rPr lang="ru-RU" sz="2600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семиология - </a:t>
            </a:r>
            <a:r>
              <a:rPr lang="ru-RU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наука, изучающая свойства знаков и знаковых систем (естественных и искусственных языков</a:t>
            </a:r>
            <a:r>
              <a:rPr lang="ru-RU" sz="2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14350" indent="-514350" algn="just">
              <a:spcBef>
                <a:spcPts val="0"/>
              </a:spcBef>
              <a:buAutoNum type="arabicParenR"/>
            </a:pPr>
            <a:r>
              <a:rPr lang="ru-RU" sz="2600" b="1" dirty="0" smtClean="0"/>
              <a:t>семантика, </a:t>
            </a:r>
            <a:r>
              <a:rPr lang="ru-RU" sz="2600" dirty="0" smtClean="0"/>
              <a:t>изучающая </a:t>
            </a:r>
            <a:r>
              <a:rPr lang="ru-RU" sz="2600" dirty="0"/>
              <a:t>отношения между знаками </a:t>
            </a:r>
            <a:r>
              <a:rPr lang="ru-RU" sz="2600" dirty="0" smtClean="0"/>
              <a:t>и обозначаемым </a:t>
            </a:r>
            <a:r>
              <a:rPr lang="ru-RU" sz="2600" dirty="0"/>
              <a:t>предметом, т. е. содержание знаков; </a:t>
            </a:r>
            <a:endParaRPr lang="ru-RU" sz="2600" dirty="0" smtClean="0"/>
          </a:p>
          <a:p>
            <a:pPr marL="514350" indent="-514350" algn="just">
              <a:spcBef>
                <a:spcPts val="0"/>
              </a:spcBef>
              <a:buAutoNum type="arabicParenR"/>
            </a:pPr>
            <a:r>
              <a:rPr lang="ru-RU" sz="2600" b="1" dirty="0" smtClean="0"/>
              <a:t>синтактика</a:t>
            </a:r>
            <a:r>
              <a:rPr lang="ru-RU" sz="2600" dirty="0" smtClean="0"/>
              <a:t>, изучающая </a:t>
            </a:r>
            <a:r>
              <a:rPr lang="ru-RU" sz="2600" dirty="0"/>
              <a:t>отношения между знаками или правила построения знаков </a:t>
            </a:r>
            <a:r>
              <a:rPr lang="ru-RU" sz="2600" dirty="0" smtClean="0"/>
              <a:t>в рамках </a:t>
            </a:r>
            <a:r>
              <a:rPr lang="ru-RU" sz="2600" dirty="0"/>
              <a:t>знаковой системы; </a:t>
            </a:r>
            <a:endParaRPr lang="ru-RU" sz="2600" dirty="0" smtClean="0"/>
          </a:p>
          <a:p>
            <a:pPr marL="514350" indent="-514350" algn="just">
              <a:spcBef>
                <a:spcPts val="0"/>
              </a:spcBef>
              <a:buAutoNum type="arabicParenR"/>
            </a:pPr>
            <a:r>
              <a:rPr lang="ru-RU" sz="2600" b="1" dirty="0" smtClean="0"/>
              <a:t>прагматика</a:t>
            </a:r>
            <a:r>
              <a:rPr lang="ru-RU" sz="2600" dirty="0" smtClean="0"/>
              <a:t>, изучающая </a:t>
            </a:r>
            <a:r>
              <a:rPr lang="ru-RU" sz="2600" dirty="0"/>
              <a:t>отношение </a:t>
            </a:r>
            <a:r>
              <a:rPr lang="ru-RU" sz="2600" dirty="0" smtClean="0"/>
              <a:t>между знаком </a:t>
            </a:r>
            <a:r>
              <a:rPr lang="ru-RU" sz="2600" dirty="0"/>
              <a:t>и тем, кто пользуется знаками.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2423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0" dirty="0"/>
              <a:t>Т</a:t>
            </a:r>
            <a:r>
              <a:rPr lang="ru-RU" b="0" dirty="0" smtClean="0"/>
              <a:t>ипы знаков (</a:t>
            </a:r>
            <a:r>
              <a:rPr lang="ru-RU" b="0" dirty="0"/>
              <a:t>Ч. </a:t>
            </a:r>
            <a:r>
              <a:rPr lang="ru-RU" b="0" dirty="0" smtClean="0"/>
              <a:t>Пирс)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Иконические знаки </a:t>
            </a:r>
            <a:r>
              <a:rPr lang="ru-RU" sz="2800" dirty="0"/>
              <a:t>- образы, они имеют естественное сходство с обозначаемым объектом</a:t>
            </a:r>
            <a:r>
              <a:rPr lang="ru-RU" sz="2800" dirty="0" smtClean="0"/>
              <a:t>, хотя </a:t>
            </a:r>
            <a:r>
              <a:rPr lang="ru-RU" sz="2800" dirty="0"/>
              <a:t>и достаточно условное (икона, картина, фотография</a:t>
            </a:r>
            <a:r>
              <a:rPr lang="ru-RU" sz="2800" dirty="0" smtClean="0"/>
              <a:t>);</a:t>
            </a:r>
          </a:p>
          <a:p>
            <a:pPr marL="514350" indent="-514350" algn="just">
              <a:buAutoNum type="arabicPeriod"/>
            </a:pPr>
            <a:r>
              <a:rPr lang="ru-RU" sz="2800" dirty="0" err="1" smtClean="0"/>
              <a:t>Индексальные</a:t>
            </a:r>
            <a:r>
              <a:rPr lang="ru-RU" sz="2800" dirty="0" smtClean="0"/>
              <a:t> знаки </a:t>
            </a:r>
            <a:r>
              <a:rPr lang="ru-RU" sz="2800" dirty="0"/>
              <a:t>указывают на объект (указание пальцем, стрелкой, окриком</a:t>
            </a:r>
            <a:r>
              <a:rPr lang="ru-RU" sz="2800" dirty="0" smtClean="0"/>
              <a:t>);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Символы </a:t>
            </a:r>
            <a:r>
              <a:rPr lang="ru-RU" sz="2800" dirty="0"/>
              <a:t>- условны, не связаны с объектом, метафоричны, </a:t>
            </a:r>
            <a:r>
              <a:rPr lang="ru-RU" sz="2800" dirty="0" smtClean="0"/>
              <a:t>замещают обозначаемый </a:t>
            </a:r>
            <a:r>
              <a:rPr lang="ru-RU" sz="2800" dirty="0"/>
              <a:t>объект в высказывании и мысли (слова, аллегории и т.п.).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4056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Понятие и типология знаков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sz="2400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знак, символ </a:t>
            </a:r>
            <a:r>
              <a:rPr lang="ru-RU" sz="2400" i="1" dirty="0"/>
              <a:t>– это посредник между сущностью явлений, их смыслом и их образом, идеями, находящимися за пределами чувственного восприятия, с одной стороны, и отражением предметов и явлений действительности при их непосредственном воздействии на органы чувств – с другой.</a:t>
            </a:r>
            <a:r>
              <a:rPr lang="ru-RU" sz="2400" dirty="0"/>
              <a:t> </a:t>
            </a:r>
            <a:endParaRPr lang="ru-RU" sz="24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ru-RU" sz="2400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i="1" dirty="0"/>
              <a:t>– это знаковая система, в основе организации которой лежит универсальный принцип: каждый знак имеет свои “дифференциальные признаки”, отличающие его от любого другого элемента системы.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1734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Вербальная и невербальная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>
                <a:solidFill>
                  <a:srgbClr val="990033"/>
                </a:solidFill>
              </a:rPr>
              <a:t>Вербальная коммуникация </a:t>
            </a:r>
            <a:r>
              <a:rPr lang="ru-RU" sz="2400" dirty="0"/>
              <a:t>обмен информацией посредством языка </a:t>
            </a:r>
            <a:r>
              <a:rPr lang="ru-RU" sz="2400" dirty="0" smtClean="0"/>
              <a:t>и речи</a:t>
            </a:r>
            <a:r>
              <a:rPr lang="ru-RU" sz="2400" dirty="0"/>
              <a:t>. </a:t>
            </a:r>
            <a:endParaRPr lang="ru-RU" sz="24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990033"/>
                </a:solidFill>
              </a:rPr>
              <a:t>Невербальная </a:t>
            </a:r>
            <a:r>
              <a:rPr lang="ru-RU" sz="2400" b="1" dirty="0">
                <a:solidFill>
                  <a:srgbClr val="990033"/>
                </a:solidFill>
              </a:rPr>
              <a:t>коммуникация </a:t>
            </a:r>
            <a:r>
              <a:rPr lang="ru-RU" sz="2400" dirty="0"/>
              <a:t>– обмен информацией </a:t>
            </a:r>
            <a:r>
              <a:rPr lang="ru-RU" sz="2400" dirty="0" smtClean="0"/>
              <a:t>посредством невербальных </a:t>
            </a:r>
            <a:r>
              <a:rPr lang="ru-RU" sz="2400" dirty="0"/>
              <a:t>средств общения (жестов, мимики, телодвижений, цвета</a:t>
            </a:r>
            <a:r>
              <a:rPr lang="ru-RU" sz="2400" dirty="0" smtClean="0"/>
              <a:t>, пространственной </a:t>
            </a:r>
            <a:r>
              <a:rPr lang="ru-RU" sz="2400" dirty="0"/>
              <a:t>среды и т.д.).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6596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Вербальная и невербальная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>
                <a:solidFill>
                  <a:srgbClr val="990033"/>
                </a:solidFill>
              </a:rPr>
              <a:t>Единицами</a:t>
            </a:r>
            <a:r>
              <a:rPr lang="ru-RU" sz="2400" b="1" dirty="0"/>
              <a:t> </a:t>
            </a:r>
            <a:r>
              <a:rPr lang="ru-RU" sz="2400" dirty="0"/>
              <a:t>вербальной коммуникации являются высказывание и дискурс</a:t>
            </a:r>
            <a:r>
              <a:rPr lang="ru-RU" sz="2400" dirty="0" smtClean="0"/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>
                <a:solidFill>
                  <a:srgbClr val="990033"/>
                </a:solidFill>
              </a:rPr>
              <a:t>Высказывание</a:t>
            </a:r>
            <a:r>
              <a:rPr lang="ru-RU" sz="2400" dirty="0">
                <a:solidFill>
                  <a:srgbClr val="990033"/>
                </a:solidFill>
              </a:rPr>
              <a:t> </a:t>
            </a:r>
            <a:r>
              <a:rPr lang="ru-RU" sz="2400" dirty="0"/>
              <a:t>по форме, строевым </a:t>
            </a:r>
            <a:r>
              <a:rPr lang="ru-RU" sz="2400" dirty="0" smtClean="0"/>
              <a:t>характеристикам </a:t>
            </a:r>
            <a:r>
              <a:rPr lang="ru-RU" sz="2400" dirty="0"/>
              <a:t>в основном совпадает </a:t>
            </a:r>
            <a:r>
              <a:rPr lang="ru-RU" sz="2400" dirty="0" smtClean="0"/>
              <a:t>с предложением. </a:t>
            </a:r>
            <a:r>
              <a:rPr lang="ru-RU" sz="2400" dirty="0"/>
              <a:t>характеризуется ситуативностью</a:t>
            </a:r>
            <a:r>
              <a:rPr lang="ru-RU" sz="2400" dirty="0" smtClean="0"/>
              <a:t>, социальной </a:t>
            </a:r>
            <a:r>
              <a:rPr lang="ru-RU" sz="2400" dirty="0"/>
              <a:t>обусловленностью, вариативностью, избирательностью</a:t>
            </a:r>
            <a:r>
              <a:rPr lang="ru-RU" sz="2400" dirty="0" smtClean="0"/>
              <a:t>, неустойчивостью</a:t>
            </a:r>
            <a:r>
              <a:rPr lang="ru-RU" sz="2400" dirty="0"/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>
                <a:solidFill>
                  <a:srgbClr val="990033"/>
                </a:solidFill>
              </a:rPr>
              <a:t>Дискурс</a:t>
            </a:r>
            <a:r>
              <a:rPr lang="ru-RU" sz="2400" b="1" dirty="0"/>
              <a:t> </a:t>
            </a:r>
            <a:r>
              <a:rPr lang="ru-RU" sz="2400" dirty="0"/>
              <a:t>— это смоделированный в речи связный цельный текст</a:t>
            </a:r>
            <a:r>
              <a:rPr lang="ru-RU" sz="2400" dirty="0" smtClean="0"/>
              <a:t>, рассматриваемый </a:t>
            </a:r>
            <a:r>
              <a:rPr lang="ru-RU" sz="2400" dirty="0"/>
              <a:t>в событийном плане (его можно условно расшифровать </a:t>
            </a:r>
            <a:r>
              <a:rPr lang="ru-RU" sz="2400" dirty="0" smtClean="0"/>
              <a:t>с помощью </a:t>
            </a:r>
            <a:r>
              <a:rPr lang="ru-RU" sz="2400" dirty="0"/>
              <a:t>формулы: речь + действие). В дискурсе присутствуют и языковые</a:t>
            </a:r>
            <a:r>
              <a:rPr lang="ru-RU" sz="2400" dirty="0" smtClean="0"/>
              <a:t>, и </a:t>
            </a:r>
            <a:r>
              <a:rPr lang="ru-RU" sz="2400" dirty="0"/>
              <a:t>невербальные средства.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6360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Вербальная и невербальная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b="1" dirty="0"/>
              <a:t>К вербальным средствам коммуникации </a:t>
            </a:r>
            <a:r>
              <a:rPr lang="ru-RU" sz="2400" dirty="0"/>
              <a:t>относятся письменная и </a:t>
            </a:r>
            <a:r>
              <a:rPr lang="ru-RU" sz="2400" dirty="0" smtClean="0"/>
              <a:t>устная речь</a:t>
            </a:r>
            <a:r>
              <a:rPr lang="ru-RU" sz="2400" dirty="0"/>
              <a:t>, слушание и чтение. Устная и письменная речь участвуют </a:t>
            </a:r>
            <a:r>
              <a:rPr lang="ru-RU" sz="2400" dirty="0" smtClean="0"/>
              <a:t>в производстве </a:t>
            </a:r>
            <a:r>
              <a:rPr lang="ru-RU" sz="2400" dirty="0"/>
              <a:t>сообщения, а слушание и чтение – в его восприятии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b="1" dirty="0"/>
              <a:t>Речь </a:t>
            </a:r>
            <a:r>
              <a:rPr lang="ru-RU" sz="2400" dirty="0"/>
              <a:t>включает в себя </a:t>
            </a:r>
            <a:r>
              <a:rPr lang="ru-RU" sz="2400" dirty="0" smtClean="0"/>
              <a:t>несколько </a:t>
            </a:r>
            <a:r>
              <a:rPr lang="ru-RU" sz="2400" dirty="0"/>
              <a:t>форм</a:t>
            </a:r>
            <a:r>
              <a:rPr lang="ru-RU" sz="2400" dirty="0" smtClean="0"/>
              <a:t>:</a:t>
            </a:r>
          </a:p>
          <a:p>
            <a:pPr algn="just"/>
            <a:r>
              <a:rPr lang="ru-RU" sz="2400" b="1" dirty="0" smtClean="0"/>
              <a:t>Диалог - </a:t>
            </a:r>
            <a:r>
              <a:rPr lang="ru-RU" sz="2400" dirty="0" smtClean="0"/>
              <a:t>форма </a:t>
            </a:r>
            <a:r>
              <a:rPr lang="ru-RU" sz="2400" dirty="0"/>
              <a:t>речи, состоящая из обмена </a:t>
            </a:r>
            <a:r>
              <a:rPr lang="ru-RU" sz="2400" dirty="0" smtClean="0"/>
              <a:t>высказываниями-репликами</a:t>
            </a:r>
            <a:r>
              <a:rPr lang="ru-RU" sz="2400" dirty="0"/>
              <a:t>, характеризующаяся </a:t>
            </a:r>
            <a:r>
              <a:rPr lang="ru-RU" sz="2400" dirty="0" err="1"/>
              <a:t>ситуативностъю</a:t>
            </a:r>
            <a:r>
              <a:rPr lang="ru-RU" sz="2400" dirty="0"/>
              <a:t>, </a:t>
            </a:r>
            <a:r>
              <a:rPr lang="ru-RU" sz="2400" dirty="0" err="1"/>
              <a:t>контекстуалъностъю</a:t>
            </a:r>
            <a:r>
              <a:rPr lang="ru-RU" sz="2400" dirty="0" smtClean="0"/>
              <a:t>, непроизвольностью </a:t>
            </a:r>
            <a:r>
              <a:rPr lang="ru-RU" sz="2400" dirty="0"/>
              <a:t>и малой степенью организованности.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203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Вербальная и невербальная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b="1" dirty="0"/>
              <a:t>Монолог </a:t>
            </a:r>
            <a:r>
              <a:rPr lang="ru-RU" sz="2400" dirty="0"/>
              <a:t>- форма речи, рассчитанная на пассивное и </a:t>
            </a:r>
            <a:r>
              <a:rPr lang="ru-RU" sz="2400" dirty="0" smtClean="0"/>
              <a:t>опосредованное восприятие </a:t>
            </a:r>
            <a:r>
              <a:rPr lang="ru-RU" sz="2400" dirty="0"/>
              <a:t>и практически не связанная с речью собеседника ни </a:t>
            </a:r>
            <a:r>
              <a:rPr lang="ru-RU" sz="2400" dirty="0" smtClean="0"/>
              <a:t>в содержательном</a:t>
            </a:r>
            <a:r>
              <a:rPr lang="ru-RU" sz="2400" dirty="0"/>
              <a:t>, ни в структурном отношении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b="1" dirty="0" smtClean="0"/>
              <a:t>Спор - </a:t>
            </a:r>
            <a:r>
              <a:rPr lang="ru-RU" sz="2400" dirty="0" smtClean="0"/>
              <a:t>всякое </a:t>
            </a:r>
            <a:r>
              <a:rPr lang="ru-RU" sz="2400" dirty="0"/>
              <a:t>столкновение мнений, </a:t>
            </a:r>
            <a:r>
              <a:rPr lang="ru-RU" sz="2400" dirty="0" smtClean="0"/>
              <a:t>разногласие в </a:t>
            </a:r>
            <a:r>
              <a:rPr lang="ru-RU" sz="2400" dirty="0"/>
              <a:t>точках зрения по какому-либо вопросу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b="1" dirty="0" smtClean="0"/>
              <a:t>Полемика – </a:t>
            </a:r>
            <a:r>
              <a:rPr lang="ru-RU" sz="2400" dirty="0" smtClean="0"/>
              <a:t>борьба принципиально </a:t>
            </a:r>
            <a:r>
              <a:rPr lang="ru-RU" sz="2400" dirty="0"/>
              <a:t>противоположных мнений по тому или иному вопросу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06010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Вербальная и невербальная 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b="1" dirty="0" smtClean="0"/>
              <a:t>Дискуссия </a:t>
            </a:r>
            <a:r>
              <a:rPr lang="ru-RU" sz="2400" dirty="0" smtClean="0"/>
              <a:t>- публичный спор, целью которого является выяснение и сопоставление разных точек зрения, поиск, выявление истинного мнения, нахождение правильного решения спорного вопроса.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4365778"/>
      </p:ext>
    </p:extLst>
  </p:cSld>
  <p:clrMapOvr>
    <a:masterClrMapping/>
  </p:clrMapOvr>
</p:sld>
</file>

<file path=ppt/theme/theme1.xml><?xml version="1.0" encoding="utf-8"?>
<a:theme xmlns:a="http://schemas.openxmlformats.org/drawingml/2006/main" name="61_Fruit-cherry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61_Fruit-cherry</Template>
  <TotalTime>127</TotalTime>
  <Words>977</Words>
  <Application>Microsoft Office PowerPoint</Application>
  <PresentationFormat>Экран (4:3)</PresentationFormat>
  <Paragraphs>80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61_Fruit-cherry</vt:lpstr>
      <vt:lpstr>Коммуникативные технологии</vt:lpstr>
      <vt:lpstr>Понятие и типология знаков</vt:lpstr>
      <vt:lpstr>Типы знаков (Ч. Пирс)</vt:lpstr>
      <vt:lpstr>Понятие и типология знаков</vt:lpstr>
      <vt:lpstr>Вербальная и невербальная коммуникация</vt:lpstr>
      <vt:lpstr>Вербальная и невербальная коммуникация</vt:lpstr>
      <vt:lpstr>Вербальная и невербальная коммуникация</vt:lpstr>
      <vt:lpstr>Вербальная и невербальная коммуникация</vt:lpstr>
      <vt:lpstr>Вербальная и невербальная коммуникация</vt:lpstr>
      <vt:lpstr>Вербальная и невербальная коммуникация</vt:lpstr>
      <vt:lpstr>Вербальная и невербальная коммуникация</vt:lpstr>
      <vt:lpstr>Вербальная и невербальная коммуникация</vt:lpstr>
      <vt:lpstr>Вербальная и невербальная коммуникация</vt:lpstr>
      <vt:lpstr>Вербальная и невербальная коммуникация</vt:lpstr>
      <vt:lpstr>Вербальная и невербальная коммуникация</vt:lpstr>
      <vt:lpstr>Устная и письменная коммуникация</vt:lpstr>
      <vt:lpstr>Устная и письменная коммуникация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Гриненко</dc:creator>
  <cp:lastModifiedBy>Гриненко</cp:lastModifiedBy>
  <cp:revision>6</cp:revision>
  <dcterms:created xsi:type="dcterms:W3CDTF">2012-01-14T07:01:02Z</dcterms:created>
  <dcterms:modified xsi:type="dcterms:W3CDTF">2012-01-31T15:33:59Z</dcterms:modified>
</cp:coreProperties>
</file>